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93" r:id="rId3"/>
    <p:sldId id="289" r:id="rId4"/>
    <p:sldId id="258" r:id="rId5"/>
    <p:sldId id="259" r:id="rId6"/>
    <p:sldId id="294" r:id="rId7"/>
    <p:sldId id="260" r:id="rId8"/>
    <p:sldId id="292" r:id="rId9"/>
    <p:sldId id="261" r:id="rId10"/>
    <p:sldId id="262" r:id="rId11"/>
    <p:sldId id="295" r:id="rId12"/>
    <p:sldId id="263" r:id="rId13"/>
    <p:sldId id="264" r:id="rId14"/>
    <p:sldId id="284" r:id="rId15"/>
    <p:sldId id="265" r:id="rId16"/>
    <p:sldId id="266" r:id="rId17"/>
    <p:sldId id="296" r:id="rId18"/>
    <p:sldId id="267" r:id="rId19"/>
    <p:sldId id="268" r:id="rId20"/>
    <p:sldId id="288" r:id="rId21"/>
    <p:sldId id="269" r:id="rId22"/>
    <p:sldId id="270" r:id="rId23"/>
    <p:sldId id="297" r:id="rId24"/>
    <p:sldId id="271" r:id="rId25"/>
    <p:sldId id="272" r:id="rId26"/>
    <p:sldId id="291" r:id="rId27"/>
    <p:sldId id="273" r:id="rId28"/>
    <p:sldId id="274" r:id="rId29"/>
    <p:sldId id="298" r:id="rId30"/>
    <p:sldId id="275" r:id="rId31"/>
    <p:sldId id="276" r:id="rId32"/>
    <p:sldId id="286" r:id="rId33"/>
    <p:sldId id="277" r:id="rId34"/>
    <p:sldId id="278" r:id="rId35"/>
    <p:sldId id="299" r:id="rId36"/>
    <p:sldId id="279" r:id="rId37"/>
    <p:sldId id="287" r:id="rId38"/>
    <p:sldId id="280" r:id="rId39"/>
    <p:sldId id="281" r:id="rId40"/>
    <p:sldId id="300" r:id="rId41"/>
    <p:sldId id="285" r:id="rId42"/>
    <p:sldId id="282" r:id="rId43"/>
    <p:sldId id="283" r:id="rId44"/>
    <p:sldId id="290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7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45" y="12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0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55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58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035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02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31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1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6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8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9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1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22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9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8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A19F6C6-43E7-4EF3-B6E2-6524390A2F90}" type="datetimeFigureOut">
              <a:rPr lang="en-US" smtClean="0"/>
              <a:t>5/1/2014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2C89B3F-E5D5-4306-9DCB-BCD92169D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48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Lost Tram (2007)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See how computers make mistakes “reading” texts!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198" y="4375460"/>
            <a:ext cx="1905000" cy="19050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51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Whole Spectrum (2008)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Learn the language of spectrograms.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769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8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6178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Nok-Nok</a:t>
            </a:r>
            <a:r>
              <a:rPr lang="en-US" dirty="0" smtClean="0"/>
              <a:t>! (2009)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Christopher Robin needs help with spelling. Can you figure out how his spelling checker works?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891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75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 my camera! (2009)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This chat bot is not making sense! Can you figure out how to fix it?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648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87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424" y="2705991"/>
            <a:ext cx="10554574" cy="36365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Not all languages have the same sounds! Let’s try some sounds not usually found in English.</a:t>
            </a:r>
            <a:br>
              <a:rPr lang="en-US" sz="2800" dirty="0" smtClean="0"/>
            </a:br>
            <a:endParaRPr lang="en-US" sz="28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Glottal stop </a:t>
            </a:r>
            <a:r>
              <a:rPr lang="en-US" sz="2400" dirty="0" smtClean="0"/>
              <a:t>– the sound in the middle of ‘uh-oh’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Retroflex</a:t>
            </a:r>
            <a:r>
              <a:rPr lang="en-US" sz="2400" dirty="0" smtClean="0"/>
              <a:t> – press the bottom of your tongue to the roof of your mouth, then let it go while saying ‘t’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Click</a:t>
            </a:r>
            <a:r>
              <a:rPr lang="en-US" sz="2400" dirty="0" smtClean="0"/>
              <a:t> – press the tip of your tongue to the roof of your mouth, hard, then let go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1470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Sk8 </a:t>
            </a:r>
            <a:r>
              <a:rPr lang="en-US" dirty="0" err="1" smtClean="0"/>
              <a:t>Parsr</a:t>
            </a:r>
            <a:r>
              <a:rPr lang="en-US" dirty="0" smtClean="0"/>
              <a:t> (2009)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16900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In this fictional video game, the moves can be pretty complex. But how complex can they get before they break the program?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143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40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Orwellspeak</a:t>
            </a:r>
            <a:r>
              <a:rPr lang="en-US" dirty="0" smtClean="0"/>
              <a:t> (2009)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108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In a dystopian future, a repressive government tries to prevent people from saying false sentences.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639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005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7509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Texting, Texting, One, Two, Three (2010)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Learn about data compression while cracking an imaginary cell phone code.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647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67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Dogs and Cats on Trees (2010)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181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Learn how computers parse, or break apart, sentences, and learn Malayalam (an Indian language) at the same time!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013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7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421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GUESS THE LANGUAGE?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22643" y="5224429"/>
            <a:ext cx="32416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3E72F4"/>
                </a:solidFill>
              </a:rPr>
              <a:t>Cherokee</a:t>
            </a:r>
            <a:endParaRPr lang="en-US" sz="4400" dirty="0">
              <a:solidFill>
                <a:srgbClr val="3E72F4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69846" y="2506525"/>
            <a:ext cx="10058400" cy="456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HINT #1:  </a:t>
            </a:r>
            <a:r>
              <a:rPr lang="en-US" dirty="0" smtClean="0"/>
              <a:t>It’s an indigenous language of the </a:t>
            </a:r>
            <a:r>
              <a:rPr lang="en-US" dirty="0" smtClean="0">
                <a:solidFill>
                  <a:srgbClr val="00B0F0"/>
                </a:solidFill>
              </a:rPr>
              <a:t>United States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069846" y="4393431"/>
            <a:ext cx="9367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HINT #3:  The name of the language, in the language, is </a:t>
            </a:r>
            <a:r>
              <a:rPr lang="en-US" sz="2000" dirty="0" err="1" smtClean="0">
                <a:solidFill>
                  <a:srgbClr val="00B0F0"/>
                </a:solidFill>
              </a:rPr>
              <a:t>Tsalagi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7977810" y="6277630"/>
            <a:ext cx="3562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 www.omniglot.com</a:t>
            </a:r>
            <a:endParaRPr lang="en-US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069846" y="2962665"/>
            <a:ext cx="9610059" cy="1215322"/>
            <a:chOff x="1069846" y="2962665"/>
            <a:chExt cx="9610059" cy="1215322"/>
          </a:xfrm>
        </p:grpSpPr>
        <p:sp>
          <p:nvSpPr>
            <p:cNvPr id="6" name="Rectangle 5"/>
            <p:cNvSpPr/>
            <p:nvPr/>
          </p:nvSpPr>
          <p:spPr>
            <a:xfrm>
              <a:off x="1069846" y="2962665"/>
              <a:ext cx="961005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HINT #2:  </a:t>
              </a:r>
              <a:r>
                <a:rPr lang="en-US" sz="2000" dirty="0" smtClean="0"/>
                <a:t>Its </a:t>
              </a:r>
              <a:r>
                <a:rPr lang="en-US" sz="2000" dirty="0" smtClean="0">
                  <a:solidFill>
                    <a:srgbClr val="00B0F0"/>
                  </a:solidFill>
                </a:rPr>
                <a:t>writing</a:t>
              </a:r>
              <a:r>
                <a:rPr lang="en-US" sz="2000" dirty="0" smtClean="0"/>
                <a:t> system looks like this:</a:t>
              </a:r>
              <a:endParaRPr lang="en-US" dirty="0" smtClean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328863" y="3408546"/>
              <a:ext cx="552211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hr-Cher-US" sz="4400" dirty="0"/>
                <a:t>ᏣᎳᎩ ᎦᏬᏂᎯᏍᏗ</a:t>
              </a:r>
              <a:endParaRPr lang="en-US" sz="4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95043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 u </a:t>
            </a:r>
            <a:r>
              <a:rPr lang="en-US" dirty="0" err="1" smtClean="0"/>
              <a:t>cn</a:t>
            </a:r>
            <a:r>
              <a:rPr lang="en-US" dirty="0" smtClean="0"/>
              <a:t> </a:t>
            </a:r>
            <a:r>
              <a:rPr lang="en-US" dirty="0" err="1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ths</a:t>
            </a:r>
            <a:r>
              <a:rPr lang="en-US" dirty="0" smtClean="0"/>
              <a:t> (2010)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1208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The overworked employees in a call center have developed a strange writing system with abbreviations. Can you decipher it?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769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6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Money (2010)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This math puzzle would be a challenge in English… can you solve it in Quechua (a language from South America)?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517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94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6689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Khipu</a:t>
            </a:r>
            <a:r>
              <a:rPr lang="en-US" dirty="0" smtClean="0"/>
              <a:t> (2010)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Decipher an ancient Inca system of knots that was used for record keeping.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618" y="4382086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60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on MT (2011)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An automated translation program is making mistakes. Can you figure out why?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266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93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074570" y="1186070"/>
            <a:ext cx="479241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A. You helped me.</a:t>
            </a:r>
            <a:r>
              <a:rPr lang="en-US" sz="2000" dirty="0" smtClean="0"/>
              <a:t>	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B. You danced.</a:t>
            </a:r>
            <a:r>
              <a:rPr lang="en-US" sz="2000" dirty="0" smtClean="0"/>
              <a:t>	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C. I saw you.</a:t>
            </a:r>
          </a:p>
          <a:p>
            <a:endParaRPr lang="en-US" sz="2000" dirty="0"/>
          </a:p>
          <a:p>
            <a:r>
              <a:rPr lang="en-US" sz="2000" dirty="0" smtClean="0"/>
              <a:t>D. I saw him.</a:t>
            </a:r>
            <a:r>
              <a:rPr lang="en-US" sz="2000" dirty="0" smtClean="0"/>
              <a:t>	</a:t>
            </a:r>
          </a:p>
          <a:p>
            <a:endParaRPr lang="en-US" sz="2000" dirty="0"/>
          </a:p>
          <a:p>
            <a:r>
              <a:rPr lang="en-US" sz="2000" dirty="0" smtClean="0"/>
              <a:t>E. I helped you.</a:t>
            </a:r>
          </a:p>
          <a:p>
            <a:endParaRPr lang="en-US" sz="2000" dirty="0"/>
          </a:p>
          <a:p>
            <a:r>
              <a:rPr lang="en-US" sz="2000" dirty="0" smtClean="0"/>
              <a:t>F. I helped him.</a:t>
            </a:r>
          </a:p>
          <a:p>
            <a:endParaRPr lang="en-US" sz="2000" dirty="0"/>
          </a:p>
          <a:p>
            <a:r>
              <a:rPr lang="en-US" sz="2000" dirty="0" smtClean="0"/>
              <a:t>G. He saw you.</a:t>
            </a:r>
          </a:p>
          <a:p>
            <a:endParaRPr lang="en-US" sz="2000" dirty="0"/>
          </a:p>
          <a:p>
            <a:r>
              <a:rPr lang="en-US" sz="2000" dirty="0" smtClean="0"/>
              <a:t>H. I left.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31695" y="330753"/>
            <a:ext cx="10058400" cy="71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are some </a:t>
            </a:r>
            <a:r>
              <a:rPr lang="en-US" dirty="0" smtClean="0"/>
              <a:t>sentences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00B0F0"/>
                </a:solidFill>
              </a:rPr>
              <a:t>Yaqui</a:t>
            </a:r>
            <a:r>
              <a:rPr lang="en-US" dirty="0" smtClean="0"/>
              <a:t>, </a:t>
            </a:r>
            <a:r>
              <a:rPr lang="en-US" dirty="0" smtClean="0"/>
              <a:t>a </a:t>
            </a:r>
            <a:r>
              <a:rPr lang="en-US" dirty="0" smtClean="0"/>
              <a:t>Native American language spoken in Arizona and Mexico</a:t>
            </a:r>
            <a:r>
              <a:rPr lang="en-US" dirty="0" smtClean="0"/>
              <a:t>, and their English translations in </a:t>
            </a:r>
            <a:r>
              <a:rPr lang="en-US" dirty="0" smtClean="0">
                <a:solidFill>
                  <a:srgbClr val="00B0F0"/>
                </a:solidFill>
              </a:rPr>
              <a:t>random</a:t>
            </a:r>
            <a:r>
              <a:rPr lang="en-US" dirty="0" smtClean="0"/>
              <a:t> order:</a:t>
            </a: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11208" y="6005731"/>
            <a:ext cx="10058400" cy="456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 smtClean="0"/>
              <a:t>Can you </a:t>
            </a:r>
            <a:r>
              <a:rPr lang="en-US" dirty="0" smtClean="0">
                <a:solidFill>
                  <a:srgbClr val="00B0F0"/>
                </a:solidFill>
              </a:rPr>
              <a:t>matc</a:t>
            </a:r>
            <a:r>
              <a:rPr lang="en-US" dirty="0" smtClean="0">
                <a:solidFill>
                  <a:srgbClr val="00B0F0"/>
                </a:solidFill>
              </a:rPr>
              <a:t>h</a:t>
            </a:r>
            <a:r>
              <a:rPr lang="en-US" dirty="0" smtClean="0"/>
              <a:t> the Yaqui sentences to their English translations?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1533540" y="1186069"/>
            <a:ext cx="479241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B0F0"/>
                </a:solidFill>
              </a:rPr>
              <a:t>Inepo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siika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  <a:r>
              <a:rPr lang="en-US" sz="2000" dirty="0" smtClean="0">
                <a:solidFill>
                  <a:srgbClr val="FF0000"/>
                </a:solidFill>
              </a:rPr>
              <a:t>	</a:t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/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err="1" smtClean="0">
                <a:solidFill>
                  <a:srgbClr val="00B0F0"/>
                </a:solidFill>
              </a:rPr>
              <a:t>Empo</a:t>
            </a:r>
            <a:r>
              <a:rPr lang="en-US" sz="2000" dirty="0" smtClean="0">
                <a:solidFill>
                  <a:srgbClr val="00B0F0"/>
                </a:solidFill>
              </a:rPr>
              <a:t> nee </a:t>
            </a:r>
            <a:r>
              <a:rPr lang="en-US" sz="2000" dirty="0" err="1" smtClean="0">
                <a:solidFill>
                  <a:srgbClr val="00B0F0"/>
                </a:solidFill>
              </a:rPr>
              <a:t>aniak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  <a:r>
              <a:rPr lang="en-US" sz="2000" dirty="0" smtClean="0">
                <a:solidFill>
                  <a:srgbClr val="FF0000"/>
                </a:solidFill>
              </a:rPr>
              <a:t/>
            </a:r>
            <a:br>
              <a:rPr lang="en-US" sz="2000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00B0F0"/>
                </a:solidFill>
              </a:rPr>
              <a:t/>
            </a:r>
            <a:br>
              <a:rPr lang="en-US" sz="2000" dirty="0" smtClean="0">
                <a:solidFill>
                  <a:srgbClr val="00B0F0"/>
                </a:solidFill>
              </a:rPr>
            </a:br>
            <a:r>
              <a:rPr lang="en-US" sz="2000" dirty="0" err="1" smtClean="0">
                <a:solidFill>
                  <a:srgbClr val="00B0F0"/>
                </a:solidFill>
              </a:rPr>
              <a:t>Inepo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apo</a:t>
            </a:r>
            <a:r>
              <a:rPr lang="en-US" sz="2000" dirty="0" smtClean="0">
                <a:solidFill>
                  <a:srgbClr val="00B0F0"/>
                </a:solidFill>
              </a:rPr>
              <a:t> ’</a:t>
            </a:r>
            <a:r>
              <a:rPr lang="en-US" sz="2000" dirty="0" err="1" smtClean="0">
                <a:solidFill>
                  <a:srgbClr val="00B0F0"/>
                </a:solidFill>
              </a:rPr>
              <a:t>ik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aniak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</a:p>
          <a:p>
            <a:endParaRPr lang="en-US" sz="2000" dirty="0">
              <a:solidFill>
                <a:srgbClr val="00B0F0"/>
              </a:solidFill>
            </a:endParaRPr>
          </a:p>
          <a:p>
            <a:r>
              <a:rPr lang="en-US" sz="2000" dirty="0" err="1" smtClean="0">
                <a:solidFill>
                  <a:srgbClr val="00B0F0"/>
                </a:solidFill>
              </a:rPr>
              <a:t>Inepo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apo</a:t>
            </a:r>
            <a:r>
              <a:rPr lang="en-US" sz="2000" dirty="0" smtClean="0">
                <a:solidFill>
                  <a:srgbClr val="00B0F0"/>
                </a:solidFill>
              </a:rPr>
              <a:t> ‘</a:t>
            </a:r>
            <a:r>
              <a:rPr lang="en-US" sz="2000" dirty="0" err="1" smtClean="0">
                <a:solidFill>
                  <a:srgbClr val="00B0F0"/>
                </a:solidFill>
              </a:rPr>
              <a:t>ik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vichak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  <a:r>
              <a:rPr lang="en-US" sz="2000" dirty="0" smtClean="0">
                <a:solidFill>
                  <a:srgbClr val="FF0000"/>
                </a:solidFill>
              </a:rPr>
              <a:t>	</a:t>
            </a:r>
            <a:endParaRPr lang="en-US" sz="2000" dirty="0" smtClean="0"/>
          </a:p>
          <a:p>
            <a:endParaRPr lang="en-US" sz="2000" dirty="0">
              <a:solidFill>
                <a:srgbClr val="00B0F0"/>
              </a:solidFill>
            </a:endParaRPr>
          </a:p>
          <a:p>
            <a:r>
              <a:rPr lang="en-US" sz="2000" dirty="0" err="1" smtClean="0">
                <a:solidFill>
                  <a:srgbClr val="00B0F0"/>
                </a:solidFill>
              </a:rPr>
              <a:t>Inepo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enchi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vichak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</a:p>
          <a:p>
            <a:endParaRPr lang="en-US" sz="2000" dirty="0"/>
          </a:p>
          <a:p>
            <a:r>
              <a:rPr lang="en-US" sz="2000" dirty="0" err="1" smtClean="0">
                <a:solidFill>
                  <a:srgbClr val="00B0F0"/>
                </a:solidFill>
              </a:rPr>
              <a:t>Inepo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enchi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aniak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 err="1" smtClean="0">
                <a:solidFill>
                  <a:srgbClr val="00B0F0"/>
                </a:solidFill>
              </a:rPr>
              <a:t>Empo</a:t>
            </a:r>
            <a:r>
              <a:rPr lang="en-US" sz="2000" dirty="0" smtClean="0">
                <a:solidFill>
                  <a:srgbClr val="00B0F0"/>
                </a:solidFill>
              </a:rPr>
              <a:t> ye ‘</a:t>
            </a:r>
            <a:r>
              <a:rPr lang="en-US" sz="2000" dirty="0" err="1" smtClean="0">
                <a:solidFill>
                  <a:srgbClr val="00B0F0"/>
                </a:solidFill>
              </a:rPr>
              <a:t>ek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 err="1" smtClean="0">
                <a:solidFill>
                  <a:srgbClr val="00B0F0"/>
                </a:solidFill>
              </a:rPr>
              <a:t>Aapo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enchi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  <a:r>
              <a:rPr lang="en-US" sz="2000" dirty="0" err="1" smtClean="0">
                <a:solidFill>
                  <a:srgbClr val="00B0F0"/>
                </a:solidFill>
              </a:rPr>
              <a:t>vichak</a:t>
            </a:r>
            <a:r>
              <a:rPr lang="en-US" sz="2000" dirty="0" smtClean="0">
                <a:solidFill>
                  <a:srgbClr val="00B0F0"/>
                </a:solidFill>
              </a:rPr>
              <a:t>.</a:t>
            </a: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799443" y="6325051"/>
            <a:ext cx="261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</a:t>
            </a:r>
            <a:r>
              <a:rPr lang="en-US" i="1" dirty="0" smtClean="0">
                <a:cs typeface="Times New Roman"/>
              </a:rPr>
              <a:t>  Tom Payne</a:t>
            </a:r>
            <a:endParaRPr lang="en-US" i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3306417" y="1457739"/>
            <a:ext cx="3768153" cy="4234070"/>
            <a:chOff x="3306417" y="1457739"/>
            <a:chExt cx="3768153" cy="4234070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4121426" y="5102087"/>
              <a:ext cx="2953144" cy="589722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121426" y="3843130"/>
              <a:ext cx="2953144" cy="0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955774" y="4412974"/>
              <a:ext cx="3118796" cy="53009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4313583" y="2683565"/>
              <a:ext cx="2760987" cy="589722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121426" y="2610678"/>
              <a:ext cx="2953144" cy="583096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3737113" y="1457739"/>
              <a:ext cx="3337457" cy="556591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3306417" y="2020957"/>
              <a:ext cx="3768153" cy="3001617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591339" y="1457739"/>
              <a:ext cx="3425687" cy="4114800"/>
            </a:xfrm>
            <a:prstGeom prst="line">
              <a:avLst/>
            </a:prstGeom>
            <a:ln w="28575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ular Callout 24"/>
          <p:cNvSpPr/>
          <p:nvPr/>
        </p:nvSpPr>
        <p:spPr>
          <a:xfrm>
            <a:off x="9650720" y="2683565"/>
            <a:ext cx="1983545" cy="151115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Thirty seconds left!</a:t>
            </a:r>
            <a:endParaRPr lang="en-US" b="1" dirty="0"/>
          </a:p>
        </p:txBody>
      </p:sp>
      <p:sp>
        <p:nvSpPr>
          <p:cNvPr id="26" name="Rectangular Callout 25"/>
          <p:cNvSpPr/>
          <p:nvPr/>
        </p:nvSpPr>
        <p:spPr>
          <a:xfrm>
            <a:off x="9767081" y="3273287"/>
            <a:ext cx="1983545" cy="151115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One minute left!</a:t>
            </a:r>
            <a:endParaRPr lang="en-US" b="1" dirty="0"/>
          </a:p>
        </p:txBody>
      </p:sp>
      <p:sp>
        <p:nvSpPr>
          <p:cNvPr id="23" name="Rectangular Callout 22"/>
          <p:cNvSpPr/>
          <p:nvPr/>
        </p:nvSpPr>
        <p:spPr>
          <a:xfrm>
            <a:off x="9729804" y="3087552"/>
            <a:ext cx="1983545" cy="151115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Two minutes left!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5212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55000"/>
    </mc:Choice>
    <mc:Fallback>
      <p:transition spd="slow" advClick="0" advTm="15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3500"/>
                            </p:stCondLst>
                            <p:childTnLst>
                              <p:par>
                                <p:cTn id="17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7500"/>
                            </p:stCondLst>
                            <p:childTnLst>
                              <p:par>
                                <p:cTn id="25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23" grpId="0" animBg="1"/>
      <p:bldP spid="23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Interstellar First Contact (2012)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293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It’s the year 2354 AD, and we’ve finally managed to make contact with aliens. Can you use a peace message to translate from one alien language to another?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761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29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Waorani</a:t>
            </a:r>
            <a:r>
              <a:rPr lang="en-US" dirty="0" smtClean="0"/>
              <a:t> Numbers (2012)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Solve this math puzzle to learn how to count in the </a:t>
            </a:r>
            <a:r>
              <a:rPr lang="en-US" b="1" dirty="0" err="1" smtClean="0"/>
              <a:t>Waorani</a:t>
            </a:r>
            <a:r>
              <a:rPr lang="en-US" b="1" dirty="0" smtClean="0"/>
              <a:t> language of Ecuador!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396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41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1971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GUESS THE LANGUAGE?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342541" y="5224429"/>
            <a:ext cx="28217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3E72F4"/>
                </a:solidFill>
              </a:rPr>
              <a:t>Thai</a:t>
            </a:r>
            <a:endParaRPr lang="en-US" sz="4400" dirty="0">
              <a:solidFill>
                <a:srgbClr val="3E72F4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69846" y="2456582"/>
            <a:ext cx="10058400" cy="456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HINT #1:  </a:t>
            </a:r>
            <a:r>
              <a:rPr lang="en-US" dirty="0" smtClean="0"/>
              <a:t>It’s spoken by nearly </a:t>
            </a:r>
            <a:r>
              <a:rPr lang="en-US" dirty="0" smtClean="0">
                <a:solidFill>
                  <a:srgbClr val="00B0F0"/>
                </a:solidFill>
              </a:rPr>
              <a:t>65 million people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00B0F0"/>
                </a:solidFill>
              </a:rPr>
              <a:t>Southeast Asia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069846" y="4393431"/>
            <a:ext cx="93671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HINT #3: It’s closely related to </a:t>
            </a:r>
            <a:r>
              <a:rPr lang="en-US" sz="2000" dirty="0" err="1" smtClean="0">
                <a:solidFill>
                  <a:srgbClr val="00B0F0"/>
                </a:solidFill>
              </a:rPr>
              <a:t>Pali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B0F0"/>
                </a:solidFill>
              </a:rPr>
              <a:t>Sanskrit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00B0F0"/>
                </a:solidFill>
              </a:rPr>
              <a:t>Lao</a:t>
            </a:r>
            <a:r>
              <a:rPr lang="en-US" sz="2000" dirty="0" smtClean="0"/>
              <a:t>, and the minority languages of Thailand.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044070" y="6277630"/>
            <a:ext cx="3496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 www.omniglot.com</a:t>
            </a:r>
            <a:endParaRPr lang="en-US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069846" y="2912722"/>
            <a:ext cx="9610059" cy="1360979"/>
            <a:chOff x="1069846" y="2912722"/>
            <a:chExt cx="9610059" cy="1360979"/>
          </a:xfrm>
        </p:grpSpPr>
        <p:sp>
          <p:nvSpPr>
            <p:cNvPr id="6" name="Rectangle 5"/>
            <p:cNvSpPr/>
            <p:nvPr/>
          </p:nvSpPr>
          <p:spPr>
            <a:xfrm>
              <a:off x="1069846" y="2912722"/>
              <a:ext cx="961005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HINT #2:  </a:t>
              </a:r>
              <a:r>
                <a:rPr lang="en-US" sz="2000" dirty="0" smtClean="0"/>
                <a:t>Its </a:t>
              </a:r>
              <a:r>
                <a:rPr lang="en-US" sz="2000" dirty="0" smtClean="0">
                  <a:solidFill>
                    <a:srgbClr val="00B0F0"/>
                  </a:solidFill>
                </a:rPr>
                <a:t>writing</a:t>
              </a:r>
              <a:r>
                <a:rPr lang="en-US" sz="2000" dirty="0" smtClean="0"/>
                <a:t> system looks like this:</a:t>
              </a:r>
              <a:endParaRPr lang="en-US" dirty="0" smtClean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328863" y="3350371"/>
              <a:ext cx="552211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5400" dirty="0"/>
                <a:t>ตัวอักษรไทย</a:t>
              </a:r>
              <a:endParaRPr lang="en-US" sz="5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72999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Little Engine that Could… Read (2012)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Professor Monotone has a machine that can make inferences, but it’s broken. Can you fix it?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143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Jeg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tælle</a:t>
            </a:r>
            <a:r>
              <a:rPr lang="en-US" dirty="0"/>
              <a:t> </a:t>
            </a:r>
            <a:r>
              <a:rPr lang="en-US" dirty="0" smtClean="0"/>
              <a:t>(2007)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Can you figure out how to count in Danish?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5379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8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713" y="1677607"/>
            <a:ext cx="11232052" cy="26282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There are over </a:t>
            </a:r>
            <a:r>
              <a:rPr lang="en-US" sz="2800" dirty="0" smtClean="0">
                <a:solidFill>
                  <a:srgbClr val="00B0F0"/>
                </a:solidFill>
              </a:rPr>
              <a:t>7,000</a:t>
            </a:r>
            <a:r>
              <a:rPr lang="en-US" sz="2800" dirty="0" smtClean="0"/>
              <a:t> languages spoken around the world.</a:t>
            </a:r>
            <a:br>
              <a:rPr lang="en-US" sz="2800" dirty="0" smtClean="0"/>
            </a:b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Over </a:t>
            </a:r>
            <a:r>
              <a:rPr lang="en-US" sz="2800" dirty="0" smtClean="0">
                <a:solidFill>
                  <a:srgbClr val="00B0F0"/>
                </a:solidFill>
              </a:rPr>
              <a:t>382</a:t>
            </a:r>
            <a:r>
              <a:rPr lang="en-US" sz="2800" dirty="0" smtClean="0"/>
              <a:t> of those languages are spoken in the United States!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285875" y="4822031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Spanish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56992" y="4395787"/>
            <a:ext cx="2046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French Creole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03069" y="5006697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Yiddish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46219" y="4257912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Mon-Khmer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66950" y="5703094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Armenian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89057" y="5359122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Laotian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10412" y="5157667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Gujarati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95425" y="4040802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Navajo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32107" y="5030390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Tagalog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57121" y="5902107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Thai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9048" y="3796521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Vietnamese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45582" y="5872520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Hmong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43921" y="4130135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Persian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13484" y="3750586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Greek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4455" y="5883118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Polish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281713" y="5601295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Arabic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90942" y="4331910"/>
            <a:ext cx="169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Hebrew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616029" y="6299060"/>
            <a:ext cx="3081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 www.census.gov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57557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One, Two, Tree (2012)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421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How many meanings are there for this phrase: space mission control freak show? How can we use math to figure it out?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761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95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Heads and Tails of Huffman (2013)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293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Deb and her friend Ahab encode their messages in the binary language of heads and tails, but they don’t have a lot of coins. How can they shorten their messages?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257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59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2862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 Rules (2013)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Learn how computers can analyze grammar using a notation system called context-free rules.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891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49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GUESS THE LANGUAGE?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88156" y="5424077"/>
            <a:ext cx="28217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3E72F4"/>
                </a:solidFill>
              </a:rPr>
              <a:t>Georgian</a:t>
            </a:r>
            <a:endParaRPr lang="en-US" sz="4400" dirty="0">
              <a:solidFill>
                <a:srgbClr val="3E72F4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069846" y="2299156"/>
            <a:ext cx="10058400" cy="1441025"/>
            <a:chOff x="1069846" y="2299156"/>
            <a:chExt cx="10058400" cy="1441025"/>
          </a:xfrm>
        </p:grpSpPr>
        <p:pic>
          <p:nvPicPr>
            <p:cNvPr id="3074" name="Picture 2" descr="File:დამწერლობა.png"/>
            <p:cNvPicPr>
              <a:picLocks noChangeAspect="1" noChangeArrowheads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443" y="2702465"/>
              <a:ext cx="3744119" cy="10377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1069846" y="2299156"/>
              <a:ext cx="10058400" cy="4561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182880" indent="-18288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-18288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31520" indent="-18288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05840" indent="-18288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80160" indent="-18288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600000" indent="-22860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900000" indent="-22860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200000" indent="-22860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500000" indent="-228600" algn="l" defTabSz="914400" rtl="0" eaLnBrk="1" latinLnBrk="0" hangingPunct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chemeClr val="accent1">
                    <a:lumMod val="75000"/>
                  </a:schemeClr>
                </a:buClr>
                <a:buSzPct val="85000"/>
                <a:buFont typeface="Wingdings" pitchFamily="2" charset="2"/>
                <a:buChar char="§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HINT #1:  Its writing system is called </a:t>
              </a:r>
              <a:r>
                <a:rPr lang="en-US" dirty="0">
                  <a:solidFill>
                    <a:srgbClr val="00B0F0"/>
                  </a:solidFill>
                </a:rPr>
                <a:t>Mkhedruli</a:t>
              </a:r>
              <a:r>
                <a:rPr lang="en-US" dirty="0"/>
                <a:t> and looks like </a:t>
              </a:r>
              <a:r>
                <a:rPr lang="en-US" dirty="0" smtClean="0"/>
                <a:t>this:</a:t>
              </a:r>
              <a:endParaRPr lang="en-US" dirty="0" smtClean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1069846" y="3823638"/>
            <a:ext cx="961005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HINT #2:  It’s spoken in </a:t>
            </a:r>
            <a:r>
              <a:rPr lang="en-US" sz="2000" dirty="0">
                <a:solidFill>
                  <a:srgbClr val="00B0F0"/>
                </a:solidFill>
              </a:rPr>
              <a:t>Georgia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B0F0"/>
                </a:solidFill>
              </a:rPr>
              <a:t>Armenia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B0F0"/>
                </a:solidFill>
              </a:rPr>
              <a:t>Azerbaijan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B0F0"/>
                </a:solidFill>
              </a:rPr>
              <a:t>Iran</a:t>
            </a:r>
            <a:r>
              <a:rPr lang="en-US" sz="2000" dirty="0"/>
              <a:t>, and other countries in the </a:t>
            </a:r>
            <a:r>
              <a:rPr lang="en-US" sz="2000" dirty="0">
                <a:solidFill>
                  <a:srgbClr val="00B0F0"/>
                </a:solidFill>
              </a:rPr>
              <a:t>South Caucasus</a:t>
            </a:r>
            <a:r>
              <a:rPr lang="en-US" sz="2000" dirty="0"/>
              <a:t>.</a:t>
            </a:r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069846" y="4808523"/>
            <a:ext cx="9367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HINT #3:  It </a:t>
            </a:r>
            <a:r>
              <a:rPr lang="en-US" sz="2000" dirty="0" smtClean="0">
                <a:solidFill>
                  <a:srgbClr val="00B0F0"/>
                </a:solidFill>
              </a:rPr>
              <a:t>shares the name </a:t>
            </a:r>
            <a:r>
              <a:rPr lang="en-US" sz="2000" dirty="0" smtClean="0"/>
              <a:t>of the main country where it’s spoken.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7904923" y="6299060"/>
            <a:ext cx="361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 www.omniglot.com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549326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/>
    </mc:Choice>
    <mc:Fallback>
      <p:transition spd="slow" advClick="0" advTm="3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Twodee</a:t>
            </a:r>
            <a:r>
              <a:rPr lang="en-US" dirty="0" smtClean="0"/>
              <a:t> (2013)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566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Sometimes, the same sentence can have two or more meanings! Learn about a writing system designed to fix this problem.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769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9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Yesbot</a:t>
            </a:r>
            <a:r>
              <a:rPr lang="en-US" dirty="0" smtClean="0"/>
              <a:t> (2013)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Can you make this slightly deranged chat bot smarter?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8265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5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Springing up Baby (2008)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2925945"/>
            <a:ext cx="10515600" cy="1397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Don’t know Hindi? No problem! Learn how machine translation works by decoding the mystery words in this problem.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198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64770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DID YOU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English is written left-to-right, but not all languages are!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rgbClr val="00B0F0"/>
                </a:solidFill>
              </a:rPr>
              <a:t>Arabic</a:t>
            </a:r>
            <a:r>
              <a:rPr lang="en-US" sz="2800" dirty="0" smtClean="0"/>
              <a:t> is written right-to-left: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And </a:t>
            </a:r>
            <a:r>
              <a:rPr lang="en-US" sz="2800" dirty="0" smtClean="0">
                <a:solidFill>
                  <a:srgbClr val="00B0F0"/>
                </a:solidFill>
              </a:rPr>
              <a:t>Mongolian</a:t>
            </a:r>
            <a:r>
              <a:rPr lang="en-US" sz="2800" dirty="0" smtClean="0"/>
              <a:t> is written up-to-down!</a:t>
            </a:r>
            <a:endParaRPr lang="en-US" sz="2800" dirty="0"/>
          </a:p>
        </p:txBody>
      </p:sp>
      <p:pic>
        <p:nvPicPr>
          <p:cNvPr id="1028" name="Picture 4" descr="File:Arabic albayancalligraphy.sv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030" y="3755087"/>
            <a:ext cx="1779588" cy="78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Left Arrow 3"/>
          <p:cNvSpPr/>
          <p:nvPr/>
        </p:nvSpPr>
        <p:spPr>
          <a:xfrm>
            <a:off x="4964909" y="3918275"/>
            <a:ext cx="1207292" cy="457058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File:Mongol khel.svg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063" y="4427795"/>
            <a:ext cx="1080805" cy="197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own Arrow 4"/>
          <p:cNvSpPr/>
          <p:nvPr/>
        </p:nvSpPr>
        <p:spPr>
          <a:xfrm>
            <a:off x="9251157" y="4641838"/>
            <a:ext cx="500062" cy="1387487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90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"/>
    </mc:Choice>
    <mc:Fallback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Tree by Any Other Name (2013)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686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Use “decision trees” to explain the difference between phrases like “come up with” and “come down with”.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396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Grice’s </a:t>
            </a:r>
            <a:r>
              <a:rPr lang="en-US" dirty="0" err="1" smtClean="0"/>
              <a:t>Grifter</a:t>
            </a:r>
            <a:r>
              <a:rPr lang="en-US" dirty="0" smtClean="0"/>
              <a:t> Gadgets (2013)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397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You have a flying robot that helps you cheat at card games, but how can you program it to give you better hints?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387" y="4375460"/>
            <a:ext cx="1905000" cy="19050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38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84926" y="442217"/>
            <a:ext cx="10058400" cy="71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Here are some </a:t>
            </a:r>
            <a:r>
              <a:rPr lang="en-US" dirty="0" smtClean="0"/>
              <a:t>dates</a:t>
            </a: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00B0F0"/>
                </a:solidFill>
              </a:rPr>
              <a:t>Swahili</a:t>
            </a:r>
            <a:r>
              <a:rPr lang="en-US" dirty="0" smtClean="0"/>
              <a:t>, </a:t>
            </a:r>
            <a:r>
              <a:rPr lang="en-US" dirty="0" smtClean="0"/>
              <a:t>a language spoken in </a:t>
            </a:r>
            <a:r>
              <a:rPr lang="en-US" dirty="0" smtClean="0"/>
              <a:t>eastern Africa, and their English translations in</a:t>
            </a:r>
            <a:r>
              <a:rPr lang="en-US" dirty="0" smtClean="0">
                <a:solidFill>
                  <a:srgbClr val="00B0F0"/>
                </a:solidFill>
              </a:rPr>
              <a:t> random </a:t>
            </a:r>
            <a:r>
              <a:rPr lang="en-US" dirty="0" smtClean="0"/>
              <a:t>order:</a:t>
            </a: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31695" y="5939180"/>
            <a:ext cx="10058400" cy="456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 smtClean="0"/>
              <a:t>Can you </a:t>
            </a:r>
            <a:r>
              <a:rPr lang="en-US" dirty="0" smtClean="0">
                <a:solidFill>
                  <a:srgbClr val="00B0F0"/>
                </a:solidFill>
              </a:rPr>
              <a:t>matc</a:t>
            </a:r>
            <a:r>
              <a:rPr lang="en-US" dirty="0" smtClean="0">
                <a:solidFill>
                  <a:srgbClr val="00B0F0"/>
                </a:solidFill>
              </a:rPr>
              <a:t>h</a:t>
            </a:r>
            <a:r>
              <a:rPr lang="en-US" dirty="0" smtClean="0"/>
              <a:t> the Swahili dates to their English translations?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37934" y="1570610"/>
            <a:ext cx="479241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00B0F0"/>
                </a:solidFill>
              </a:rPr>
              <a:t>t</a:t>
            </a:r>
            <a:r>
              <a:rPr lang="en-US" sz="2200" dirty="0" err="1" smtClean="0">
                <a:solidFill>
                  <a:srgbClr val="00B0F0"/>
                </a:solidFill>
              </a:rPr>
              <a:t>arehe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tatu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Disemba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jumamosi</a:t>
            </a:r>
            <a:r>
              <a:rPr lang="en-US" sz="2200" dirty="0" smtClean="0">
                <a:solidFill>
                  <a:srgbClr val="00B0F0"/>
                </a:solidFill>
              </a:rPr>
              <a:t>	</a:t>
            </a:r>
            <a:br>
              <a:rPr lang="en-US" sz="2200" dirty="0" smtClean="0">
                <a:solidFill>
                  <a:srgbClr val="00B0F0"/>
                </a:solidFill>
              </a:rPr>
            </a:br>
            <a:r>
              <a:rPr lang="en-US" sz="2200" dirty="0" smtClean="0">
                <a:solidFill>
                  <a:srgbClr val="00B0F0"/>
                </a:solidFill>
              </a:rPr>
              <a:t/>
            </a:r>
            <a:br>
              <a:rPr lang="en-US" sz="2200" dirty="0" smtClean="0">
                <a:solidFill>
                  <a:srgbClr val="00B0F0"/>
                </a:solidFill>
              </a:rPr>
            </a:br>
            <a:r>
              <a:rPr lang="en-US" sz="2200" dirty="0" err="1">
                <a:solidFill>
                  <a:srgbClr val="00B0F0"/>
                </a:solidFill>
              </a:rPr>
              <a:t>t</a:t>
            </a:r>
            <a:r>
              <a:rPr lang="en-US" sz="2200" dirty="0" err="1" smtClean="0">
                <a:solidFill>
                  <a:srgbClr val="00B0F0"/>
                </a:solidFill>
              </a:rPr>
              <a:t>arehe</a:t>
            </a:r>
            <a:r>
              <a:rPr lang="en-US" sz="2200" dirty="0" smtClean="0">
                <a:solidFill>
                  <a:srgbClr val="00B0F0"/>
                </a:solidFill>
              </a:rPr>
              <a:t> pili </a:t>
            </a:r>
            <a:r>
              <a:rPr lang="en-US" sz="2200" dirty="0" err="1" smtClean="0">
                <a:solidFill>
                  <a:srgbClr val="00B0F0"/>
                </a:solidFill>
              </a:rPr>
              <a:t>Aprili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jumanne</a:t>
            </a:r>
            <a:r>
              <a:rPr lang="en-US" sz="2200" dirty="0" smtClean="0">
                <a:solidFill>
                  <a:srgbClr val="00B0F0"/>
                </a:solidFill>
              </a:rPr>
              <a:t>	</a:t>
            </a:r>
            <a:br>
              <a:rPr lang="en-US" sz="2200" dirty="0" smtClean="0">
                <a:solidFill>
                  <a:srgbClr val="00B0F0"/>
                </a:solidFill>
              </a:rPr>
            </a:br>
            <a:r>
              <a:rPr lang="en-US" sz="2200" dirty="0" smtClean="0">
                <a:solidFill>
                  <a:srgbClr val="00B0F0"/>
                </a:solidFill>
              </a:rPr>
              <a:t/>
            </a:r>
            <a:br>
              <a:rPr lang="en-US" sz="2200" dirty="0" smtClean="0">
                <a:solidFill>
                  <a:srgbClr val="00B0F0"/>
                </a:solidFill>
              </a:rPr>
            </a:br>
            <a:r>
              <a:rPr lang="en-US" sz="2200" dirty="0" err="1">
                <a:solidFill>
                  <a:srgbClr val="00B0F0"/>
                </a:solidFill>
              </a:rPr>
              <a:t>t</a:t>
            </a:r>
            <a:r>
              <a:rPr lang="en-US" sz="2200" dirty="0" err="1" smtClean="0">
                <a:solidFill>
                  <a:srgbClr val="00B0F0"/>
                </a:solidFill>
              </a:rPr>
              <a:t>arehe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nne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Aprili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jumanne</a:t>
            </a:r>
            <a:r>
              <a:rPr lang="en-US" sz="2200" dirty="0" smtClean="0">
                <a:solidFill>
                  <a:srgbClr val="00B0F0"/>
                </a:solidFill>
              </a:rPr>
              <a:t>	</a:t>
            </a:r>
            <a:endParaRPr lang="en-US" sz="2200" dirty="0" smtClean="0">
              <a:solidFill>
                <a:srgbClr val="00B0F0"/>
              </a:solidFill>
            </a:endParaRPr>
          </a:p>
          <a:p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 err="1">
                <a:solidFill>
                  <a:srgbClr val="00B0F0"/>
                </a:solidFill>
              </a:rPr>
              <a:t>t</a:t>
            </a:r>
            <a:r>
              <a:rPr lang="en-US" sz="2200" dirty="0" err="1" smtClean="0">
                <a:solidFill>
                  <a:srgbClr val="00B0F0"/>
                </a:solidFill>
              </a:rPr>
              <a:t>arehe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tano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Oktoba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jumapili</a:t>
            </a:r>
            <a:r>
              <a:rPr lang="en-US" sz="2200" dirty="0" smtClean="0">
                <a:solidFill>
                  <a:srgbClr val="00B0F0"/>
                </a:solidFill>
              </a:rPr>
              <a:t>	</a:t>
            </a:r>
          </a:p>
          <a:p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 err="1">
                <a:solidFill>
                  <a:srgbClr val="00B0F0"/>
                </a:solidFill>
              </a:rPr>
              <a:t>t</a:t>
            </a:r>
            <a:r>
              <a:rPr lang="en-US" sz="2200" dirty="0" err="1" smtClean="0">
                <a:solidFill>
                  <a:srgbClr val="00B0F0"/>
                </a:solidFill>
              </a:rPr>
              <a:t>arehe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tano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Oktoba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jumatatu</a:t>
            </a:r>
            <a:endParaRPr lang="en-US" sz="2200" dirty="0" smtClean="0">
              <a:solidFill>
                <a:srgbClr val="00B0F0"/>
              </a:solidFill>
            </a:endParaRPr>
          </a:p>
          <a:p>
            <a:endParaRPr lang="en-US" sz="2200" dirty="0">
              <a:solidFill>
                <a:srgbClr val="00B0F0"/>
              </a:solidFill>
            </a:endParaRPr>
          </a:p>
          <a:p>
            <a:r>
              <a:rPr lang="en-US" sz="2200" dirty="0" err="1">
                <a:solidFill>
                  <a:srgbClr val="00B0F0"/>
                </a:solidFill>
              </a:rPr>
              <a:t>t</a:t>
            </a:r>
            <a:r>
              <a:rPr lang="en-US" sz="2200" dirty="0" err="1" smtClean="0">
                <a:solidFill>
                  <a:srgbClr val="00B0F0"/>
                </a:solidFill>
              </a:rPr>
              <a:t>arehe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tano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Oktoba</a:t>
            </a:r>
            <a:r>
              <a:rPr lang="en-US" sz="2200" dirty="0" smtClean="0">
                <a:solidFill>
                  <a:srgbClr val="00B0F0"/>
                </a:solidFill>
              </a:rPr>
              <a:t> </a:t>
            </a:r>
            <a:r>
              <a:rPr lang="en-US" sz="2200" dirty="0" err="1" smtClean="0">
                <a:solidFill>
                  <a:srgbClr val="00B0F0"/>
                </a:solidFill>
              </a:rPr>
              <a:t>jumatano</a:t>
            </a:r>
            <a:endParaRPr lang="en-US" sz="2200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29474" y="1636871"/>
            <a:ext cx="479241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A. Monday, October 5th</a:t>
            </a:r>
            <a:r>
              <a:rPr lang="en-US" sz="2200" dirty="0" smtClean="0"/>
              <a:t>	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B. </a:t>
            </a:r>
            <a:r>
              <a:rPr lang="en-US" sz="2200" dirty="0" smtClean="0"/>
              <a:t>Wednesday, October 5th</a:t>
            </a:r>
            <a:r>
              <a:rPr lang="en-US" sz="2200" dirty="0" smtClean="0"/>
              <a:t>	</a:t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C. </a:t>
            </a:r>
            <a:r>
              <a:rPr lang="en-US" sz="2200" dirty="0" smtClean="0"/>
              <a:t>Sunday, October 5th</a:t>
            </a:r>
            <a:r>
              <a:rPr lang="en-US" sz="2200" dirty="0" smtClean="0"/>
              <a:t>	</a:t>
            </a:r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/>
              <a:t>D. Tuesday, April 2nd</a:t>
            </a:r>
            <a:r>
              <a:rPr lang="en-US" sz="2200" dirty="0" smtClean="0"/>
              <a:t>	</a:t>
            </a:r>
          </a:p>
          <a:p>
            <a:endParaRPr lang="en-US" sz="2200" dirty="0"/>
          </a:p>
          <a:p>
            <a:r>
              <a:rPr lang="en-US" sz="2200" dirty="0" smtClean="0"/>
              <a:t>E. Tuesday, April 4th</a:t>
            </a:r>
          </a:p>
          <a:p>
            <a:endParaRPr lang="en-US" sz="2200" dirty="0"/>
          </a:p>
          <a:p>
            <a:r>
              <a:rPr lang="en-US" sz="2200" dirty="0" smtClean="0"/>
              <a:t>F. Saturday, December 3rd</a:t>
            </a:r>
            <a:endParaRPr lang="en-US" sz="22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4373217" y="1793081"/>
            <a:ext cx="2884833" cy="3538880"/>
            <a:chOff x="4373217" y="1793081"/>
            <a:chExt cx="2884833" cy="353888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5209674" y="1793081"/>
              <a:ext cx="1864896" cy="3464719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373217" y="2518643"/>
              <a:ext cx="2884833" cy="1349936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552122" y="3203972"/>
              <a:ext cx="2677352" cy="1368499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4972050" y="3203972"/>
              <a:ext cx="2257424" cy="682228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093494" y="1828801"/>
              <a:ext cx="2135980" cy="2703442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093494" y="2436020"/>
              <a:ext cx="2043112" cy="2895941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6698974" y="6325051"/>
            <a:ext cx="4712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</a:t>
            </a:r>
            <a:r>
              <a:rPr lang="en-US" i="1" dirty="0" smtClean="0">
                <a:cs typeface="Times New Roman"/>
              </a:rPr>
              <a:t>  A</a:t>
            </a:r>
            <a:r>
              <a:rPr lang="en-US" i="1" dirty="0">
                <a:cs typeface="Times New Roman"/>
              </a:rPr>
              <a:t>. N.</a:t>
            </a:r>
            <a:r>
              <a:rPr lang="en-US" i="1" spc="-10" dirty="0">
                <a:cs typeface="Times New Roman"/>
              </a:rPr>
              <a:t> </a:t>
            </a:r>
            <a:r>
              <a:rPr lang="en-US" i="1" spc="-5" dirty="0" err="1" smtClean="0">
                <a:cs typeface="Times New Roman"/>
              </a:rPr>
              <a:t>Zhurinsky</a:t>
            </a:r>
            <a:r>
              <a:rPr lang="en-US" i="1" spc="-5" dirty="0" smtClean="0">
                <a:cs typeface="Times New Roman"/>
              </a:rPr>
              <a:t>, </a:t>
            </a:r>
            <a:r>
              <a:rPr lang="en-US" i="1" dirty="0" smtClean="0">
                <a:cs typeface="Times New Roman"/>
              </a:rPr>
              <a:t>Valentin </a:t>
            </a:r>
            <a:r>
              <a:rPr lang="en-US" i="1" dirty="0" err="1">
                <a:cs typeface="Times New Roman"/>
              </a:rPr>
              <a:t>Vydrin</a:t>
            </a:r>
            <a:endParaRPr lang="en-US" i="1" dirty="0"/>
          </a:p>
        </p:txBody>
      </p:sp>
      <p:sp>
        <p:nvSpPr>
          <p:cNvPr id="14" name="Rectangular Callout 13"/>
          <p:cNvSpPr/>
          <p:nvPr/>
        </p:nvSpPr>
        <p:spPr>
          <a:xfrm>
            <a:off x="4727397" y="1017372"/>
            <a:ext cx="2173458" cy="1648325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Thirty seconds left!</a:t>
            </a:r>
            <a:endParaRPr lang="en-US" b="1" dirty="0"/>
          </a:p>
        </p:txBody>
      </p:sp>
      <p:sp>
        <p:nvSpPr>
          <p:cNvPr id="20" name="Rectangular Callout 19"/>
          <p:cNvSpPr/>
          <p:nvPr/>
        </p:nvSpPr>
        <p:spPr>
          <a:xfrm>
            <a:off x="4908792" y="1096297"/>
            <a:ext cx="2173458" cy="1648325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One minute left!</a:t>
            </a:r>
            <a:endParaRPr lang="en-US" b="1" dirty="0"/>
          </a:p>
        </p:txBody>
      </p:sp>
      <p:sp>
        <p:nvSpPr>
          <p:cNvPr id="22" name="Rectangular Callout 21"/>
          <p:cNvSpPr/>
          <p:nvPr/>
        </p:nvSpPr>
        <p:spPr>
          <a:xfrm>
            <a:off x="5043464" y="1235621"/>
            <a:ext cx="2173458" cy="1648325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Two minutes left!</a:t>
            </a:r>
            <a:endParaRPr lang="en-US" b="1" dirty="0"/>
          </a:p>
        </p:txBody>
      </p:sp>
      <p:sp>
        <p:nvSpPr>
          <p:cNvPr id="25" name="Rectangular Callout 24"/>
          <p:cNvSpPr/>
          <p:nvPr/>
        </p:nvSpPr>
        <p:spPr>
          <a:xfrm>
            <a:off x="5250802" y="1390871"/>
            <a:ext cx="2173458" cy="1648325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Three minutes left!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92592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00"/>
    </mc:Choice>
    <mc:Fallback>
      <p:transition spd="slow" advClick="0" advTm="20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4500"/>
                            </p:stCondLst>
                            <p:childTnLst>
                              <p:par>
                                <p:cTn id="17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7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7500"/>
                            </p:stCondLst>
                            <p:childTnLst>
                              <p:par>
                                <p:cTn id="25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1500"/>
                            </p:stCondLst>
                            <p:childTnLst>
                              <p:par>
                                <p:cTn id="3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2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0" grpId="0" animBg="1"/>
      <p:bldP spid="20" grpId="1" animBg="1"/>
      <p:bldP spid="22" grpId="0" animBg="1"/>
      <p:bldP spid="22" grpId="1" animBg="1"/>
      <p:bldP spid="25" grpId="0" animBg="1"/>
      <p:bldP spid="2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Fakepapershelfmaker</a:t>
            </a:r>
            <a:r>
              <a:rPr lang="en-US" dirty="0" smtClean="0"/>
              <a:t> (2008)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8035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See how a data structure called a tree can help you understand Japanese.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648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09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94522" y="699467"/>
            <a:ext cx="10482469" cy="1493768"/>
          </a:xfrm>
        </p:spPr>
        <p:txBody>
          <a:bodyPr/>
          <a:lstStyle/>
          <a:p>
            <a:pPr algn="ctr"/>
            <a:r>
              <a:rPr lang="en-US" dirty="0" smtClean="0"/>
              <a:t>The North American Computational Linguistics Olympiad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58112" y="2115792"/>
            <a:ext cx="10555288" cy="363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00B0F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www.naclo.cs.cmu.edu</a:t>
            </a:r>
            <a:endParaRPr lang="en-US" sz="4800" b="1" dirty="0">
              <a:solidFill>
                <a:srgbClr val="00B0F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470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7000"/>
    </mc:Choice>
    <mc:Fallback>
      <p:transition spd="slow" advClick="0" advTm="7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Thorny Stems (2008)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6227" y="3030014"/>
            <a:ext cx="10979426" cy="1734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“Stemmers” help search engines work by chopping suffixes off of words (ex. walk, walking, walked…). Can you fix this one?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143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69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ular Callout 16"/>
          <p:cNvSpPr/>
          <p:nvPr/>
        </p:nvSpPr>
        <p:spPr>
          <a:xfrm>
            <a:off x="9799983" y="3893684"/>
            <a:ext cx="2073965" cy="146681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Thirty seconds left!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06632" y="529584"/>
            <a:ext cx="10058400" cy="4556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Here are </a:t>
            </a:r>
            <a:r>
              <a:rPr lang="en-US" dirty="0" smtClean="0"/>
              <a:t>three phrases</a:t>
            </a: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 smtClean="0">
                <a:solidFill>
                  <a:srgbClr val="00B0F0"/>
                </a:solidFill>
              </a:rPr>
              <a:t>Tajik</a:t>
            </a:r>
            <a:r>
              <a:rPr lang="en-US" dirty="0" smtClean="0"/>
              <a:t>, </a:t>
            </a:r>
            <a:r>
              <a:rPr lang="en-US" dirty="0" smtClean="0"/>
              <a:t>a language spoken in </a:t>
            </a:r>
            <a:r>
              <a:rPr lang="en-US" dirty="0" smtClean="0"/>
              <a:t>Tajikistan and Central Asia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49970" y="3893685"/>
            <a:ext cx="10058400" cy="7625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dirty="0" smtClean="0"/>
              <a:t>Can you </a:t>
            </a:r>
            <a:r>
              <a:rPr lang="en-US" dirty="0" smtClean="0">
                <a:solidFill>
                  <a:srgbClr val="00B0F0"/>
                </a:solidFill>
              </a:rPr>
              <a:t>match</a:t>
            </a:r>
            <a:r>
              <a:rPr lang="en-US" dirty="0" smtClean="0"/>
              <a:t> the Tajik words below to their English translations</a:t>
            </a:r>
            <a:r>
              <a:rPr lang="en-US" dirty="0" smtClean="0"/>
              <a:t>?</a:t>
            </a:r>
          </a:p>
          <a:p>
            <a:pPr marL="0" indent="0">
              <a:buFont typeface="Wingdings" pitchFamily="2" charset="2"/>
              <a:buNone/>
            </a:pPr>
            <a:r>
              <a:rPr lang="en-US" dirty="0" smtClean="0"/>
              <a:t>Hint: word order in Tajik and in English is </a:t>
            </a:r>
            <a:r>
              <a:rPr lang="en-US" dirty="0" smtClean="0">
                <a:solidFill>
                  <a:srgbClr val="00B0F0"/>
                </a:solidFill>
              </a:rPr>
              <a:t>not the same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78906" y="4656220"/>
            <a:ext cx="220741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b="1" dirty="0" smtClean="0"/>
              <a:t>хамсоай</a:t>
            </a:r>
            <a:endParaRPr lang="en-US" sz="2400" b="1" dirty="0" smtClean="0"/>
          </a:p>
          <a:p>
            <a:r>
              <a:rPr lang="az-Cyrl-AZ" sz="2400" b="1" dirty="0" smtClean="0"/>
              <a:t>дуусти</a:t>
            </a:r>
            <a:endParaRPr lang="az-Cyrl-AZ" sz="2400" b="1" dirty="0"/>
          </a:p>
          <a:p>
            <a:r>
              <a:rPr lang="az-Cyrl-AZ" sz="2400" b="1" dirty="0" smtClean="0"/>
              <a:t>хуби</a:t>
            </a:r>
            <a:endParaRPr lang="az-Cyrl-AZ" sz="2400" b="1" dirty="0"/>
          </a:p>
          <a:p>
            <a:r>
              <a:rPr lang="az-Cyrl-AZ" sz="2400" b="1" dirty="0"/>
              <a:t>сумо</a:t>
            </a:r>
          </a:p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81837" y="4630274"/>
            <a:ext cx="22074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sz="2400" dirty="0"/>
              <a:t>g</a:t>
            </a:r>
            <a:r>
              <a:rPr lang="en-US" sz="2400" dirty="0" smtClean="0"/>
              <a:t>ood</a:t>
            </a:r>
          </a:p>
          <a:p>
            <a:pPr marL="342900" indent="-342900">
              <a:buAutoNum type="alphaLcPeriod"/>
            </a:pPr>
            <a:r>
              <a:rPr lang="en-US" sz="2400" dirty="0"/>
              <a:t>f</a:t>
            </a:r>
            <a:r>
              <a:rPr lang="en-US" sz="2400" dirty="0" smtClean="0"/>
              <a:t>riend</a:t>
            </a:r>
          </a:p>
          <a:p>
            <a:pPr marL="342900" indent="-342900">
              <a:buAutoNum type="alphaLcPeriod"/>
            </a:pPr>
            <a:r>
              <a:rPr lang="en-US" sz="2400" dirty="0"/>
              <a:t>n</a:t>
            </a:r>
            <a:r>
              <a:rPr lang="en-US" sz="2400" dirty="0" smtClean="0"/>
              <a:t>eighbor</a:t>
            </a:r>
          </a:p>
          <a:p>
            <a:pPr marL="342900" indent="-342900">
              <a:buAutoNum type="alphaLcPeriod"/>
            </a:pPr>
            <a:r>
              <a:rPr lang="en-US" sz="2400" dirty="0"/>
              <a:t>y</a:t>
            </a:r>
            <a:r>
              <a:rPr lang="en-US" sz="2400" dirty="0" smtClean="0"/>
              <a:t>our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51722" y="1366465"/>
            <a:ext cx="91682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Cyrl-AZ" sz="2400" b="1" dirty="0">
                <a:solidFill>
                  <a:srgbClr val="00B0F0"/>
                </a:solidFill>
              </a:rPr>
              <a:t>дуусти хуби хамсоай </a:t>
            </a:r>
            <a:r>
              <a:rPr lang="az-Cyrl-AZ" sz="2400" b="1" dirty="0" smtClean="0">
                <a:solidFill>
                  <a:srgbClr val="00B0F0"/>
                </a:solidFill>
              </a:rPr>
              <a:t>сумо</a:t>
            </a:r>
            <a:r>
              <a:rPr lang="en-US" sz="2400" b="1" dirty="0" smtClean="0"/>
              <a:t>		</a:t>
            </a:r>
            <a:r>
              <a:rPr lang="en-US" dirty="0" smtClean="0"/>
              <a:t>a good friend of your neighbor</a:t>
            </a:r>
          </a:p>
          <a:p>
            <a:endParaRPr lang="en-US" sz="2400" b="1" dirty="0"/>
          </a:p>
          <a:p>
            <a:r>
              <a:rPr lang="az-Cyrl-AZ" sz="2400" b="1" dirty="0" smtClean="0">
                <a:solidFill>
                  <a:srgbClr val="00B0F0"/>
                </a:solidFill>
              </a:rPr>
              <a:t>хамсоай</a:t>
            </a:r>
            <a:r>
              <a:rPr lang="az-Cyrl-AZ" sz="2400" b="1" dirty="0">
                <a:solidFill>
                  <a:srgbClr val="00B0F0"/>
                </a:solidFill>
              </a:rPr>
              <a:t> дуусти хуби </a:t>
            </a:r>
            <a:r>
              <a:rPr lang="az-Cyrl-AZ" sz="2400" b="1" dirty="0" smtClean="0">
                <a:solidFill>
                  <a:srgbClr val="00B0F0"/>
                </a:solidFill>
              </a:rPr>
              <a:t>сумо</a:t>
            </a:r>
            <a:r>
              <a:rPr lang="en-US" sz="2400" b="1" dirty="0" smtClean="0"/>
              <a:t>		</a:t>
            </a:r>
            <a:r>
              <a:rPr lang="en-US" dirty="0" smtClean="0"/>
              <a:t>a neighbor of your good friend</a:t>
            </a:r>
            <a:endParaRPr lang="en-US" dirty="0"/>
          </a:p>
          <a:p>
            <a:endParaRPr lang="en-US" sz="2400" b="1" dirty="0"/>
          </a:p>
          <a:p>
            <a:r>
              <a:rPr lang="az-Cyrl-AZ" sz="2400" b="1" dirty="0" smtClean="0">
                <a:solidFill>
                  <a:srgbClr val="00B0F0"/>
                </a:solidFill>
              </a:rPr>
              <a:t>хамсоай</a:t>
            </a:r>
            <a:r>
              <a:rPr lang="az-Cyrl-AZ" sz="2400" b="1" dirty="0">
                <a:solidFill>
                  <a:srgbClr val="00B0F0"/>
                </a:solidFill>
              </a:rPr>
              <a:t> хуби дуусти </a:t>
            </a:r>
            <a:r>
              <a:rPr lang="az-Cyrl-AZ" sz="2400" b="1" dirty="0" smtClean="0">
                <a:solidFill>
                  <a:srgbClr val="00B0F0"/>
                </a:solidFill>
              </a:rPr>
              <a:t>сумо</a:t>
            </a:r>
            <a:r>
              <a:rPr lang="en-US" dirty="0" smtClean="0"/>
              <a:t>		a good neighbor of your friend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710609" y="4936331"/>
            <a:ext cx="3371228" cy="1092994"/>
            <a:chOff x="3621881" y="4936331"/>
            <a:chExt cx="3459956" cy="1092994"/>
          </a:xfrm>
        </p:grpSpPr>
        <p:cxnSp>
          <p:nvCxnSpPr>
            <p:cNvPr id="18" name="Straight Connector 17"/>
            <p:cNvCxnSpPr/>
            <p:nvPr/>
          </p:nvCxnSpPr>
          <p:spPr>
            <a:xfrm flipV="1">
              <a:off x="3621881" y="6007894"/>
              <a:ext cx="3400425" cy="21431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3621881" y="4936331"/>
              <a:ext cx="3459956" cy="707232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227443" y="4936331"/>
              <a:ext cx="2854394" cy="707232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3864769" y="5289947"/>
              <a:ext cx="3157537" cy="0"/>
            </a:xfrm>
            <a:prstGeom prst="line">
              <a:avLst/>
            </a:prstGeom>
            <a:ln w="38100">
              <a:solidFill>
                <a:srgbClr val="3E72F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8083826" y="6325051"/>
            <a:ext cx="3327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</a:t>
            </a:r>
            <a:r>
              <a:rPr lang="en-US" i="1" dirty="0" smtClean="0">
                <a:cs typeface="Times New Roman"/>
              </a:rPr>
              <a:t>  Adriana </a:t>
            </a:r>
            <a:r>
              <a:rPr lang="en-US" i="1" dirty="0" err="1" smtClean="0">
                <a:cs typeface="Times New Roman"/>
              </a:rPr>
              <a:t>Solovyova</a:t>
            </a:r>
            <a:endParaRPr lang="en-US" i="1" dirty="0"/>
          </a:p>
        </p:txBody>
      </p:sp>
      <p:sp>
        <p:nvSpPr>
          <p:cNvPr id="7" name="Rectangular Callout 6"/>
          <p:cNvSpPr/>
          <p:nvPr/>
        </p:nvSpPr>
        <p:spPr>
          <a:xfrm>
            <a:off x="9596173" y="3994690"/>
            <a:ext cx="2073965" cy="146681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One minute left!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102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80000"/>
    </mc:Choice>
    <mc:Fallback>
      <p:transition spd="slow" advClick="0" advTm="18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1000"/>
                            </p:stCondLst>
                            <p:childTnLst>
                              <p:par>
                                <p:cTn id="18" presetID="9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4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aw-TOM-uh-</a:t>
            </a:r>
            <a:r>
              <a:rPr lang="en-US" dirty="0" err="1" smtClean="0"/>
              <a:t>tuh</a:t>
            </a:r>
            <a:r>
              <a:rPr lang="en-US" dirty="0" smtClean="0"/>
              <a:t> (2008)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66398" y="3030014"/>
            <a:ext cx="10515600" cy="11329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See how an abstract machine called a “finite state automaton” can help you identify the words of this New Guinea language.</a:t>
            </a:r>
            <a:endParaRPr lang="en-US" b="1" dirty="0"/>
          </a:p>
        </p:txBody>
      </p:sp>
      <p:sp>
        <p:nvSpPr>
          <p:cNvPr id="6" name="Right Arrow 5"/>
          <p:cNvSpPr/>
          <p:nvPr/>
        </p:nvSpPr>
        <p:spPr>
          <a:xfrm>
            <a:off x="3392556" y="4705108"/>
            <a:ext cx="2239617" cy="12457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Try it!</a:t>
            </a:r>
            <a:endParaRPr lang="en-US" sz="2800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022" y="4375460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12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2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B0F0"/>
      </a:accent1>
      <a:accent2>
        <a:srgbClr val="00C6BB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1261</Words>
  <Application>Microsoft Office PowerPoint</Application>
  <PresentationFormat>Widescreen</PresentationFormat>
  <Paragraphs>217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Arial</vt:lpstr>
      <vt:lpstr>Century Gothic</vt:lpstr>
      <vt:lpstr>DilleniaUPC</vt:lpstr>
      <vt:lpstr>Plantagenet Cherokee</vt:lpstr>
      <vt:lpstr>Times New Roman</vt:lpstr>
      <vt:lpstr>Wingdings</vt:lpstr>
      <vt:lpstr>Wingdings 2</vt:lpstr>
      <vt:lpstr>Quotable</vt:lpstr>
      <vt:lpstr>The Lost Tram (2007)</vt:lpstr>
      <vt:lpstr>The North American Computational Linguistics Olympiad</vt:lpstr>
      <vt:lpstr>CAN YOU GUESS THE LANGUAGE?</vt:lpstr>
      <vt:lpstr>Springing up Baby (2008)</vt:lpstr>
      <vt:lpstr>Fakepapershelfmaker (2008)</vt:lpstr>
      <vt:lpstr>The North American Computational Linguistics Olympiad</vt:lpstr>
      <vt:lpstr>Thorny Stems (2008)</vt:lpstr>
      <vt:lpstr>PowerPoint Presentation</vt:lpstr>
      <vt:lpstr>aw-TOM-uh-tuh (2008)</vt:lpstr>
      <vt:lpstr>The Whole Spectrum (2008)</vt:lpstr>
      <vt:lpstr>The North American Computational Linguistics Olympiad</vt:lpstr>
      <vt:lpstr>Nok-Nok! (2009)</vt:lpstr>
      <vt:lpstr>Help my camera! (2009)</vt:lpstr>
      <vt:lpstr>DID YOU KNOW?</vt:lpstr>
      <vt:lpstr>Sk8 Parsr (2009)</vt:lpstr>
      <vt:lpstr>Orwellspeak (2009)</vt:lpstr>
      <vt:lpstr>The North American Computational Linguistics Olympiad</vt:lpstr>
      <vt:lpstr>Texting, Texting, One, Two, Three (2010)</vt:lpstr>
      <vt:lpstr>Dogs and Cats on Trees (2010)</vt:lpstr>
      <vt:lpstr>CAN YOU GUESS THE LANGUAGE?</vt:lpstr>
      <vt:lpstr>F u cn rd ths (2010)</vt:lpstr>
      <vt:lpstr>Real Money (2010)</vt:lpstr>
      <vt:lpstr>The North American Computational Linguistics Olympiad</vt:lpstr>
      <vt:lpstr>Khipu (2010)</vt:lpstr>
      <vt:lpstr>Running on MT (2011)</vt:lpstr>
      <vt:lpstr>PowerPoint Presentation</vt:lpstr>
      <vt:lpstr>Interstellar First Contact (2012)</vt:lpstr>
      <vt:lpstr>Waorani Numbers (2012)</vt:lpstr>
      <vt:lpstr>The North American Computational Linguistics Olympiad</vt:lpstr>
      <vt:lpstr>The Little Engine that Could… Read (2012)</vt:lpstr>
      <vt:lpstr>Jeg kan tælle (2007)</vt:lpstr>
      <vt:lpstr>DID YOU KNOW?</vt:lpstr>
      <vt:lpstr>One, Two, Tree (2012)</vt:lpstr>
      <vt:lpstr>The Heads and Tails of Huffman (2013)</vt:lpstr>
      <vt:lpstr>The North American Computational Linguistics Olympiad</vt:lpstr>
      <vt:lpstr>Grammar Rules (2013)</vt:lpstr>
      <vt:lpstr>CAN YOU GUESS THE LANGUAGE?</vt:lpstr>
      <vt:lpstr>Twodee (2013)</vt:lpstr>
      <vt:lpstr>Yesbot (2013)</vt:lpstr>
      <vt:lpstr>The North American Computational Linguistics Olympiad</vt:lpstr>
      <vt:lpstr>DID YOU KNOW?</vt:lpstr>
      <vt:lpstr>A Tree by Any Other Name (2013)</vt:lpstr>
      <vt:lpstr>Grice’s Grifter Gadgets (2013)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 Little</dc:creator>
  <cp:lastModifiedBy>Alexa Little</cp:lastModifiedBy>
  <cp:revision>34</cp:revision>
  <dcterms:created xsi:type="dcterms:W3CDTF">2014-03-12T18:40:23Z</dcterms:created>
  <dcterms:modified xsi:type="dcterms:W3CDTF">2014-05-01T06:46:58Z</dcterms:modified>
</cp:coreProperties>
</file>